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73" r:id="rId15"/>
    <p:sldId id="268" r:id="rId16"/>
    <p:sldId id="269" r:id="rId17"/>
    <p:sldId id="270" r:id="rId18"/>
    <p:sldId id="271" r:id="rId19"/>
    <p:sldId id="272" r:id="rId20"/>
    <p:sldId id="275" r:id="rId21"/>
    <p:sldId id="276" r:id="rId22"/>
    <p:sldId id="277" r:id="rId23"/>
    <p:sldId id="278" r:id="rId24"/>
    <p:sldId id="279" r:id="rId25"/>
    <p:sldId id="280" r:id="rId26"/>
    <p:sldId id="281" r:id="rId27"/>
    <p:sldId id="282" r:id="rId28"/>
    <p:sldId id="283" r:id="rId29"/>
    <p:sldId id="285" r:id="rId30"/>
    <p:sldId id="286" r:id="rId3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9D497371-DF82-4F77-8BCE-555C0CB57C4B}" type="datetimeFigureOut">
              <a:rPr lang="es-MX" smtClean="0"/>
              <a:t>26/04/2017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38362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D497371-DF82-4F77-8BCE-555C0CB57C4B}" type="datetimeFigureOut">
              <a:rPr lang="es-MX" smtClean="0"/>
              <a:t>26/04/2017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28701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9D497371-DF82-4F77-8BCE-555C0CB57C4B}" type="datetimeFigureOut">
              <a:rPr lang="es-MX" smtClean="0"/>
              <a:t>26/04/2017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75392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9D497371-DF82-4F77-8BCE-555C0CB57C4B}" type="datetimeFigureOut">
              <a:rPr lang="es-MX" smtClean="0"/>
              <a:t>26/04/2017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188171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9D497371-DF82-4F77-8BCE-555C0CB57C4B}" type="datetimeFigureOut">
              <a:rPr lang="es-MX" smtClean="0"/>
              <a:t>26/04/2017</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24257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9D497371-DF82-4F77-8BCE-555C0CB57C4B}" type="datetimeFigureOut">
              <a:rPr lang="es-MX" smtClean="0"/>
              <a:t>26/04/2017</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284169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D497371-DF82-4F77-8BCE-555C0CB57C4B}" type="datetimeFigureOut">
              <a:rPr lang="es-MX" smtClean="0"/>
              <a:t>26/04/2017</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2349012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D497371-DF82-4F77-8BCE-555C0CB57C4B}" type="datetimeFigureOut">
              <a:rPr lang="es-MX" smtClean="0"/>
              <a:t>26/04/2017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424761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D497371-DF82-4F77-8BCE-555C0CB57C4B}" type="datetimeFigureOut">
              <a:rPr lang="es-MX" smtClean="0"/>
              <a:t>26/04/2017</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00669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D497371-DF82-4F77-8BCE-555C0CB57C4B}" type="datetimeFigureOut">
              <a:rPr lang="es-MX" smtClean="0"/>
              <a:t>26/04/2017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63667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D497371-DF82-4F77-8BCE-555C0CB57C4B}" type="datetimeFigureOut">
              <a:rPr lang="es-MX" smtClean="0"/>
              <a:t>26/04/2017</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4F226DA4-21BD-47D7-B34F-E8EDF9034AC0}" type="slidenum">
              <a:rPr lang="es-MX" smtClean="0"/>
              <a:t>‹Nº›</a:t>
            </a:fld>
            <a:endParaRPr lang="es-MX"/>
          </a:p>
        </p:txBody>
      </p:sp>
    </p:spTree>
    <p:extLst>
      <p:ext uri="{BB962C8B-B14F-4D97-AF65-F5344CB8AC3E}">
        <p14:creationId xmlns:p14="http://schemas.microsoft.com/office/powerpoint/2010/main" val="3927778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497371-DF82-4F77-8BCE-555C0CB57C4B}" type="datetimeFigureOut">
              <a:rPr lang="es-MX" smtClean="0"/>
              <a:t>26/04/2017</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26DA4-21BD-47D7-B34F-E8EDF9034AC0}" type="slidenum">
              <a:rPr lang="es-MX" smtClean="0"/>
              <a:t>‹Nº›</a:t>
            </a:fld>
            <a:endParaRPr lang="es-MX"/>
          </a:p>
        </p:txBody>
      </p:sp>
    </p:spTree>
    <p:extLst>
      <p:ext uri="{BB962C8B-B14F-4D97-AF65-F5344CB8AC3E}">
        <p14:creationId xmlns:p14="http://schemas.microsoft.com/office/powerpoint/2010/main" val="3532417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portalagropecuario.com.mx/"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113686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12192000" cy="6857999"/>
          </a:xfrm>
          <a:prstGeom prst="rect">
            <a:avLst/>
          </a:prstGeom>
        </p:spPr>
      </p:pic>
      <p:sp>
        <p:nvSpPr>
          <p:cNvPr id="2" name="CuadroTexto 1"/>
          <p:cNvSpPr txBox="1"/>
          <p:nvPr/>
        </p:nvSpPr>
        <p:spPr>
          <a:xfrm>
            <a:off x="1" y="4035395"/>
            <a:ext cx="12192000" cy="1446550"/>
          </a:xfrm>
          <a:prstGeom prst="rect">
            <a:avLst/>
          </a:prstGeom>
          <a:noFill/>
        </p:spPr>
        <p:txBody>
          <a:bodyPr wrap="square" rtlCol="0">
            <a:spAutoFit/>
          </a:bodyPr>
          <a:lstStyle/>
          <a:p>
            <a:pPr algn="ctr"/>
            <a:r>
              <a:rPr lang="es-MX" sz="4400" b="1" dirty="0">
                <a:latin typeface="Arial" panose="020B0604020202020204" pitchFamily="34" charset="0"/>
                <a:cs typeface="Arial" panose="020B0604020202020204" pitchFamily="34" charset="0"/>
              </a:rPr>
              <a:t>“Visión empresarial, una de las fallas más </a:t>
            </a:r>
          </a:p>
          <a:p>
            <a:pPr algn="ctr"/>
            <a:r>
              <a:rPr lang="es-MX" sz="4400" b="1" dirty="0">
                <a:latin typeface="Arial" panose="020B0604020202020204" pitchFamily="34" charset="0"/>
                <a:cs typeface="Arial" panose="020B0604020202020204" pitchFamily="34" charset="0"/>
              </a:rPr>
              <a:t>recurrentes del sector agropecuario”</a:t>
            </a:r>
          </a:p>
        </p:txBody>
      </p:sp>
    </p:spTree>
    <p:extLst>
      <p:ext uri="{BB962C8B-B14F-4D97-AF65-F5344CB8AC3E}">
        <p14:creationId xmlns:p14="http://schemas.microsoft.com/office/powerpoint/2010/main" val="245473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Historia y contexto del Sector Agropecuario</a:t>
            </a:r>
          </a:p>
        </p:txBody>
      </p:sp>
      <p:sp>
        <p:nvSpPr>
          <p:cNvPr id="3" name="CuadroTexto 2"/>
          <p:cNvSpPr txBox="1"/>
          <p:nvPr/>
        </p:nvSpPr>
        <p:spPr>
          <a:xfrm>
            <a:off x="1629508" y="1337439"/>
            <a:ext cx="8932983" cy="5262979"/>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La actividad del sector fue clave para nuestros antepasados, gracias a ella lograron establecer sus comunidades y alcanzar un desarrollo notable.</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Luego de la Conquista Española el Sector Agropecuario no ha ocupado el lugar que debería de tener.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Movimientos como la Independencia y la Revolución Mexicana tampoco lograron generar soluciones eficientes para nuestro sector.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En la actualidad la agenda de los políticos no le ha dado la importancia y el valor real que debe tener el campo, desafortunadamente nosotros tampoco. </a:t>
            </a:r>
          </a:p>
        </p:txBody>
      </p:sp>
    </p:spTree>
    <p:extLst>
      <p:ext uri="{BB962C8B-B14F-4D97-AF65-F5344CB8AC3E}">
        <p14:creationId xmlns:p14="http://schemas.microsoft.com/office/powerpoint/2010/main" val="1298202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El papel del Ejido</a:t>
            </a:r>
          </a:p>
        </p:txBody>
      </p:sp>
      <p:sp>
        <p:nvSpPr>
          <p:cNvPr id="3" name="CuadroTexto 2"/>
          <p:cNvSpPr txBox="1"/>
          <p:nvPr/>
        </p:nvSpPr>
        <p:spPr>
          <a:xfrm>
            <a:off x="1629508" y="1337439"/>
            <a:ext cx="8932983" cy="5262979"/>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Aunque la Revolución inicio por el conflicto de las tierras, el cambio no se completó de inmediato, sino hasta después de la primera gran crisis en EUA.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Las Haciendas pasaron de dominar un 85 % de la tierra a un reducido 30 %, mientras que los hacendados perdieron poder político y de influencia.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Los Ejidos y Ejidatarios comenzaron a tomar relevancia en el sistema productivo rural, sin embargo, y de nueva cuenta, el modelo bajo el que se fraccionó la tierra dejó algunas lagunas sociales, culturales, políticas y económicas.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¿Desaparecer el modelo del ejido o mejorarlo?</a:t>
            </a:r>
          </a:p>
        </p:txBody>
      </p:sp>
    </p:spTree>
    <p:extLst>
      <p:ext uri="{BB962C8B-B14F-4D97-AF65-F5344CB8AC3E}">
        <p14:creationId xmlns:p14="http://schemas.microsoft.com/office/powerpoint/2010/main" val="339040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5262979"/>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Definición: </a:t>
            </a:r>
          </a:p>
          <a:p>
            <a:pPr algn="just"/>
            <a:r>
              <a:rPr lang="es-MX" sz="2400" dirty="0">
                <a:latin typeface="Arial" panose="020B0604020202020204" pitchFamily="34" charset="0"/>
                <a:cs typeface="Arial" panose="020B0604020202020204" pitchFamily="34" charset="0"/>
              </a:rPr>
              <a:t>	En general: Ejercer control, </a:t>
            </a:r>
          </a:p>
          <a:p>
            <a:pPr algn="just"/>
            <a:r>
              <a:rPr lang="es-MX" sz="2400" dirty="0">
                <a:latin typeface="Arial" panose="020B0604020202020204" pitchFamily="34" charset="0"/>
                <a:cs typeface="Arial" panose="020B0604020202020204" pitchFamily="34" charset="0"/>
              </a:rPr>
              <a:t>	En economía: Planear, Organizar, Dirigir y Controlar,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¿En qué áreas de la economía se usa?</a:t>
            </a:r>
          </a:p>
          <a:p>
            <a:pPr algn="just"/>
            <a:r>
              <a:rPr lang="es-MX" sz="2400" dirty="0">
                <a:latin typeface="Arial" panose="020B0604020202020204" pitchFamily="34" charset="0"/>
                <a:cs typeface="Arial" panose="020B0604020202020204" pitchFamily="34" charset="0"/>
              </a:rPr>
              <a:t>	En todas las disciplinas,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¿Qué tamaño de empresas deben usar las herramientas de la administración?</a:t>
            </a:r>
          </a:p>
          <a:p>
            <a:pPr algn="just"/>
            <a:r>
              <a:rPr lang="es-MX" sz="2400" dirty="0">
                <a:latin typeface="Arial" panose="020B0604020202020204" pitchFamily="34" charset="0"/>
                <a:cs typeface="Arial" panose="020B0604020202020204" pitchFamily="34" charset="0"/>
              </a:rPr>
              <a:t>	Todas,</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¿Quiénes deben participar en la administración?</a:t>
            </a:r>
          </a:p>
          <a:p>
            <a:pPr algn="just"/>
            <a:r>
              <a:rPr lang="es-MX" sz="2400" dirty="0">
                <a:latin typeface="Arial" panose="020B0604020202020204" pitchFamily="34" charset="0"/>
                <a:cs typeface="Arial" panose="020B0604020202020204" pitchFamily="34" charset="0"/>
              </a:rPr>
              <a:t>	Todos,</a:t>
            </a:r>
          </a:p>
          <a:p>
            <a:pPr algn="just"/>
            <a:endParaRPr lang="es-MX"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3623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3785652"/>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Pasos básicos de la administración:</a:t>
            </a:r>
          </a:p>
          <a:p>
            <a:pPr algn="just"/>
            <a:endParaRPr lang="es-MX" sz="2400" dirty="0">
              <a:latin typeface="Arial" panose="020B0604020202020204" pitchFamily="34" charset="0"/>
              <a:cs typeface="Arial" panose="020B0604020202020204" pitchFamily="34" charset="0"/>
            </a:endParaRPr>
          </a:p>
          <a:p>
            <a:pPr algn="just"/>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MX" sz="2400" dirty="0">
                <a:latin typeface="Arial" panose="020B0604020202020204" pitchFamily="34" charset="0"/>
                <a:cs typeface="Arial" panose="020B0604020202020204" pitchFamily="34" charset="0"/>
              </a:rPr>
              <a:t>	Planeación, </a:t>
            </a:r>
          </a:p>
          <a:p>
            <a:pPr marL="342900" indent="-342900" algn="just">
              <a:buFont typeface="Wingdings" panose="05000000000000000000" pitchFamily="2" charset="2"/>
              <a:buChar char="ü"/>
            </a:pP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MX" sz="2400" dirty="0">
                <a:latin typeface="Arial" panose="020B0604020202020204" pitchFamily="34" charset="0"/>
                <a:cs typeface="Arial" panose="020B0604020202020204" pitchFamily="34" charset="0"/>
              </a:rPr>
              <a:t>	Organización, </a:t>
            </a:r>
          </a:p>
          <a:p>
            <a:pPr marL="342900" indent="-342900" algn="just">
              <a:buFont typeface="Wingdings" panose="05000000000000000000" pitchFamily="2" charset="2"/>
              <a:buChar char="ü"/>
            </a:pP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MX" sz="2400" dirty="0">
                <a:latin typeface="Arial" panose="020B0604020202020204" pitchFamily="34" charset="0"/>
                <a:cs typeface="Arial" panose="020B0604020202020204" pitchFamily="34" charset="0"/>
              </a:rPr>
              <a:t>	Ejecución, </a:t>
            </a:r>
          </a:p>
          <a:p>
            <a:pPr marL="342900" indent="-342900" algn="just">
              <a:buFont typeface="Wingdings" panose="05000000000000000000" pitchFamily="2" charset="2"/>
              <a:buChar char="ü"/>
            </a:pP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MX" sz="2400" dirty="0">
                <a:latin typeface="Arial" panose="020B0604020202020204" pitchFamily="34" charset="0"/>
                <a:cs typeface="Arial" panose="020B0604020202020204" pitchFamily="34" charset="0"/>
              </a:rPr>
              <a:t>	Control, </a:t>
            </a:r>
          </a:p>
        </p:txBody>
      </p:sp>
    </p:spTree>
    <p:extLst>
      <p:ext uri="{BB962C8B-B14F-4D97-AF65-F5344CB8AC3E}">
        <p14:creationId xmlns:p14="http://schemas.microsoft.com/office/powerpoint/2010/main" val="3771262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Planeación:</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Es una de las principales actividades, su importancia se basa en la posibilidad de establecer líneas de trabajo, desde el objetivo general, pasando por los objetivos específicos, metas inteligentes, formas de evaluación, líneas estratégicas de operación, etcétera.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Es uno de los puntos más críticos en la implementación de sistemas administrativos y organizacionales.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Ley de Pareto (80-20).</a:t>
            </a:r>
          </a:p>
        </p:txBody>
      </p:sp>
    </p:spTree>
    <p:extLst>
      <p:ext uri="{BB962C8B-B14F-4D97-AF65-F5344CB8AC3E}">
        <p14:creationId xmlns:p14="http://schemas.microsoft.com/office/powerpoint/2010/main" val="332938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5262979"/>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Planeación:</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Es un procedimiento continuo y debe incluir al menos los siguientes conceptos:</a:t>
            </a:r>
          </a:p>
          <a:p>
            <a:pPr algn="just"/>
            <a:endParaRPr lang="es-MX" sz="24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400" dirty="0">
                <a:latin typeface="Arial" panose="020B0604020202020204" pitchFamily="34" charset="0"/>
                <a:cs typeface="Arial" panose="020B0604020202020204" pitchFamily="34" charset="0"/>
              </a:rPr>
              <a:t>Objetivo general,</a:t>
            </a:r>
          </a:p>
          <a:p>
            <a:pPr marL="342900" indent="-342900" algn="just">
              <a:buFont typeface="Arial" panose="020B0604020202020204" pitchFamily="34" charset="0"/>
              <a:buChar char="•"/>
            </a:pPr>
            <a:endParaRPr lang="es-MX" sz="24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400" dirty="0">
                <a:latin typeface="Arial" panose="020B0604020202020204" pitchFamily="34" charset="0"/>
                <a:cs typeface="Arial" panose="020B0604020202020204" pitchFamily="34" charset="0"/>
              </a:rPr>
              <a:t>Objetivos específicos, </a:t>
            </a:r>
          </a:p>
          <a:p>
            <a:pPr marL="342900" indent="-342900" algn="just">
              <a:buFont typeface="Arial" panose="020B0604020202020204" pitchFamily="34" charset="0"/>
              <a:buChar char="•"/>
            </a:pPr>
            <a:endParaRPr lang="es-MX" sz="24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400" b="1" dirty="0">
                <a:solidFill>
                  <a:schemeClr val="accent6">
                    <a:lumMod val="75000"/>
                  </a:schemeClr>
                </a:solidFill>
                <a:latin typeface="Arial" panose="020B0604020202020204" pitchFamily="34" charset="0"/>
                <a:cs typeface="Arial" panose="020B0604020202020204" pitchFamily="34" charset="0"/>
              </a:rPr>
              <a:t>Metas inteligentes,</a:t>
            </a:r>
          </a:p>
          <a:p>
            <a:pPr marL="342900" indent="-342900" algn="just">
              <a:buFont typeface="Arial" panose="020B0604020202020204" pitchFamily="34" charset="0"/>
              <a:buChar char="•"/>
            </a:pPr>
            <a:endParaRPr lang="es-MX" sz="24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400" dirty="0">
                <a:latin typeface="Arial" panose="020B0604020202020204" pitchFamily="34" charset="0"/>
                <a:cs typeface="Arial" panose="020B0604020202020204" pitchFamily="34" charset="0"/>
              </a:rPr>
              <a:t>Análisis FODA, </a:t>
            </a:r>
          </a:p>
          <a:p>
            <a:pPr marL="342900" indent="-342900" algn="just">
              <a:buFont typeface="Arial" panose="020B0604020202020204" pitchFamily="34" charset="0"/>
              <a:buChar char="•"/>
            </a:pPr>
            <a:endParaRPr lang="es-MX" sz="24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400" dirty="0">
                <a:latin typeface="Arial" panose="020B0604020202020204" pitchFamily="34" charset="0"/>
                <a:cs typeface="Arial" panose="020B0604020202020204" pitchFamily="34" charset="0"/>
              </a:rPr>
              <a:t>Línea estratégica de trabajo, </a:t>
            </a:r>
          </a:p>
        </p:txBody>
      </p:sp>
    </p:spTree>
    <p:extLst>
      <p:ext uri="{BB962C8B-B14F-4D97-AF65-F5344CB8AC3E}">
        <p14:creationId xmlns:p14="http://schemas.microsoft.com/office/powerpoint/2010/main" val="542691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Organización:</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Esta se emplea para distribuir las responsabilidades entre los miembros del equipo de trabajo, para establecer y reconocer las relaciones y vínculos necesarios.</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Clarifica las líneas de mando, establece condiciones de tiempo, herramientas, espacios y otros requerimientos para la ejecución de las diferentes labores y actividades de la organización.</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Facilita la homologación de procedimientos, fomenta la ejecución lineal bajo una secuencia lógica de los procesos. </a:t>
            </a:r>
          </a:p>
        </p:txBody>
      </p:sp>
    </p:spTree>
    <p:extLst>
      <p:ext uri="{BB962C8B-B14F-4D97-AF65-F5344CB8AC3E}">
        <p14:creationId xmlns:p14="http://schemas.microsoft.com/office/powerpoint/2010/main" val="682808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3785652"/>
          </a:xfrm>
          <a:prstGeom prst="rect">
            <a:avLst/>
          </a:prstGeom>
          <a:noFill/>
        </p:spPr>
        <p:txBody>
          <a:bodyPr wrap="square" rtlCol="0">
            <a:spAutoFit/>
          </a:bodyPr>
          <a:lstStyle/>
          <a:p>
            <a:pPr algn="just"/>
            <a:r>
              <a:rPr lang="es-MX" sz="2400" dirty="0">
                <a:latin typeface="Arial" panose="020B0604020202020204" pitchFamily="34" charset="0"/>
                <a:cs typeface="Arial" panose="020B0604020202020204" pitchFamily="34" charset="0"/>
              </a:rPr>
              <a:t>Ejecución y Control:</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La Ejecución. Por los miembros del equipo para que lleven a cabo las tareas establecidas con proactividad. Esto es propiamente la operación del Plan. </a:t>
            </a:r>
          </a:p>
          <a:p>
            <a:pPr algn="just"/>
            <a:endParaRPr lang="es-MX" sz="2400" dirty="0">
              <a:latin typeface="Arial" panose="020B0604020202020204" pitchFamily="34" charset="0"/>
              <a:cs typeface="Arial" panose="020B0604020202020204" pitchFamily="34" charset="0"/>
            </a:endParaRPr>
          </a:p>
          <a:p>
            <a:pPr algn="just"/>
            <a:r>
              <a:rPr lang="es-MX" sz="2400" dirty="0">
                <a:latin typeface="Arial" panose="020B0604020202020204" pitchFamily="34" charset="0"/>
                <a:cs typeface="Arial" panose="020B0604020202020204" pitchFamily="34" charset="0"/>
              </a:rPr>
              <a:t>El Control. Nos permite medir que tan apegados o alejados estamos del Plan original, finalmente permite evaluar alternativas del Plan, así como también nos conduce al principio, es decir, de nueva cuenta a la planeación.</a:t>
            </a:r>
          </a:p>
        </p:txBody>
      </p:sp>
    </p:spTree>
    <p:extLst>
      <p:ext uri="{BB962C8B-B14F-4D97-AF65-F5344CB8AC3E}">
        <p14:creationId xmlns:p14="http://schemas.microsoft.com/office/powerpoint/2010/main" val="454822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6" name="CuadroTexto 5"/>
          <p:cNvSpPr txBox="1"/>
          <p:nvPr/>
        </p:nvSpPr>
        <p:spPr>
          <a:xfrm>
            <a:off x="5072320" y="1497496"/>
            <a:ext cx="2047355" cy="584775"/>
          </a:xfrm>
          <a:prstGeom prst="rect">
            <a:avLst/>
          </a:prstGeom>
          <a:solidFill>
            <a:srgbClr val="FFFF00"/>
          </a:solidFill>
          <a:ln w="25400">
            <a:solidFill>
              <a:schemeClr val="tx1"/>
            </a:solidFill>
          </a:ln>
        </p:spPr>
        <p:txBody>
          <a:bodyPr wrap="none" rtlCol="0">
            <a:spAutoFit/>
          </a:bodyPr>
          <a:lstStyle/>
          <a:p>
            <a:r>
              <a:rPr lang="es-MX" sz="3200" b="1" dirty="0"/>
              <a:t>Planeación</a:t>
            </a:r>
          </a:p>
        </p:txBody>
      </p:sp>
      <p:sp>
        <p:nvSpPr>
          <p:cNvPr id="7" name="CuadroTexto 6"/>
          <p:cNvSpPr txBox="1"/>
          <p:nvPr/>
        </p:nvSpPr>
        <p:spPr>
          <a:xfrm>
            <a:off x="8100444" y="3136611"/>
            <a:ext cx="2386231" cy="584775"/>
          </a:xfrm>
          <a:prstGeom prst="rect">
            <a:avLst/>
          </a:prstGeom>
          <a:solidFill>
            <a:schemeClr val="accent1"/>
          </a:solidFill>
          <a:ln w="25400">
            <a:solidFill>
              <a:schemeClr val="tx1"/>
            </a:solidFill>
          </a:ln>
        </p:spPr>
        <p:txBody>
          <a:bodyPr wrap="none" rtlCol="0">
            <a:spAutoFit/>
          </a:bodyPr>
          <a:lstStyle/>
          <a:p>
            <a:r>
              <a:rPr lang="es-MX" sz="3200" b="1" dirty="0"/>
              <a:t>Organización</a:t>
            </a:r>
          </a:p>
        </p:txBody>
      </p:sp>
      <p:sp>
        <p:nvSpPr>
          <p:cNvPr id="8" name="CuadroTexto 7"/>
          <p:cNvSpPr txBox="1"/>
          <p:nvPr/>
        </p:nvSpPr>
        <p:spPr>
          <a:xfrm>
            <a:off x="1984566" y="3136611"/>
            <a:ext cx="1445460" cy="584775"/>
          </a:xfrm>
          <a:prstGeom prst="rect">
            <a:avLst/>
          </a:prstGeom>
          <a:solidFill>
            <a:schemeClr val="accent2">
              <a:lumMod val="75000"/>
            </a:schemeClr>
          </a:solidFill>
          <a:ln w="25400">
            <a:solidFill>
              <a:schemeClr val="tx1"/>
            </a:solidFill>
          </a:ln>
        </p:spPr>
        <p:txBody>
          <a:bodyPr wrap="none" rtlCol="0">
            <a:spAutoFit/>
          </a:bodyPr>
          <a:lstStyle/>
          <a:p>
            <a:r>
              <a:rPr lang="es-MX" sz="3200" b="1" dirty="0"/>
              <a:t>Control</a:t>
            </a:r>
          </a:p>
        </p:txBody>
      </p:sp>
      <p:sp>
        <p:nvSpPr>
          <p:cNvPr id="9" name="CuadroTexto 8"/>
          <p:cNvSpPr txBox="1"/>
          <p:nvPr/>
        </p:nvSpPr>
        <p:spPr>
          <a:xfrm>
            <a:off x="5195750" y="5068957"/>
            <a:ext cx="1800493" cy="584775"/>
          </a:xfrm>
          <a:prstGeom prst="rect">
            <a:avLst/>
          </a:prstGeom>
          <a:solidFill>
            <a:schemeClr val="accent6">
              <a:lumMod val="75000"/>
            </a:schemeClr>
          </a:solidFill>
          <a:ln w="25400">
            <a:solidFill>
              <a:schemeClr val="tx1"/>
            </a:solidFill>
          </a:ln>
        </p:spPr>
        <p:txBody>
          <a:bodyPr wrap="none" rtlCol="0">
            <a:spAutoFit/>
          </a:bodyPr>
          <a:lstStyle/>
          <a:p>
            <a:r>
              <a:rPr lang="es-MX" sz="3200" b="1" dirty="0"/>
              <a:t>Ejecución</a:t>
            </a:r>
          </a:p>
        </p:txBody>
      </p:sp>
      <p:sp>
        <p:nvSpPr>
          <p:cNvPr id="11" name="Flecha: doblada 10"/>
          <p:cNvSpPr/>
          <p:nvPr/>
        </p:nvSpPr>
        <p:spPr>
          <a:xfrm rot="5400000">
            <a:off x="8325731" y="1790933"/>
            <a:ext cx="1193115" cy="1086678"/>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2" name="Flecha: doblada 11"/>
          <p:cNvSpPr/>
          <p:nvPr/>
        </p:nvSpPr>
        <p:spPr>
          <a:xfrm rot="10800000">
            <a:off x="8100444" y="4525618"/>
            <a:ext cx="1193115" cy="1086678"/>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3" name="Flecha: doblada 12"/>
          <p:cNvSpPr/>
          <p:nvPr/>
        </p:nvSpPr>
        <p:spPr>
          <a:xfrm rot="16200000">
            <a:off x="2533299" y="4344289"/>
            <a:ext cx="1193115" cy="1086678"/>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4" name="Flecha: doblada 13"/>
          <p:cNvSpPr/>
          <p:nvPr/>
        </p:nvSpPr>
        <p:spPr>
          <a:xfrm>
            <a:off x="2707296" y="1673831"/>
            <a:ext cx="1193115" cy="1086678"/>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3481229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¿Cuál es la labor del propietario?</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Elevar su competitividad, </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Incrementar su productividad,</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Disminuir sus costos de producción, </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Generar información para acumular experiencia, </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¿Cómo?</a:t>
            </a:r>
          </a:p>
          <a:p>
            <a:pPr algn="just"/>
            <a:r>
              <a:rPr lang="es-MX" sz="2400" dirty="0">
                <a:latin typeface="Arial" pitchFamily="34" charset="0"/>
                <a:cs typeface="Arial" pitchFamily="34" charset="0"/>
              </a:rPr>
              <a:t>Implementando un sistema de administración, </a:t>
            </a:r>
          </a:p>
        </p:txBody>
      </p:sp>
    </p:spTree>
    <p:extLst>
      <p:ext uri="{BB962C8B-B14F-4D97-AF65-F5344CB8AC3E}">
        <p14:creationId xmlns:p14="http://schemas.microsoft.com/office/powerpoint/2010/main" val="112210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¿Cuál es el rol de los técnicos?</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Proporcionar herramientas para ayudar al productor a elevar su competitividad, </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Innovar y proporcionar información de nuevas técnicas para favorecer el incremento de la productividad,</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Favorecer mecanismos de disminución de costos,</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Compartir la información que se genera entre todos sus productores, </a:t>
            </a:r>
          </a:p>
        </p:txBody>
      </p:sp>
    </p:spTree>
    <p:extLst>
      <p:ext uri="{BB962C8B-B14F-4D97-AF65-F5344CB8AC3E}">
        <p14:creationId xmlns:p14="http://schemas.microsoft.com/office/powerpoint/2010/main" val="3659843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Tipos de Metas.</a:t>
            </a:r>
          </a:p>
          <a:p>
            <a:pPr algn="just"/>
            <a:endParaRPr lang="es-MX" sz="2400" dirty="0">
              <a:latin typeface="Arial" pitchFamily="34" charset="0"/>
              <a:cs typeface="Arial" pitchFamily="34" charset="0"/>
            </a:endParaRPr>
          </a:p>
          <a:p>
            <a:pPr algn="just"/>
            <a:endParaRPr lang="es-MX" sz="2400" dirty="0">
              <a:latin typeface="Arial" pitchFamily="34" charset="0"/>
              <a:cs typeface="Arial" pitchFamily="34" charset="0"/>
            </a:endParaRPr>
          </a:p>
          <a:p>
            <a:pPr algn="just"/>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de la unidad o equipo, lo que su grupo o equipo como un todo tendrá que lograr,</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individuales, es la forma en que cada uno de los individuos que conformar su equipo de trabajo contribuirá para el cumplimiento de la meta de la unidad,</a:t>
            </a:r>
          </a:p>
        </p:txBody>
      </p:sp>
    </p:spTree>
    <p:extLst>
      <p:ext uri="{BB962C8B-B14F-4D97-AF65-F5344CB8AC3E}">
        <p14:creationId xmlns:p14="http://schemas.microsoft.com/office/powerpoint/2010/main" val="3991872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Plazo de las metas.</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Las metas se pueden clasificar en:</a:t>
            </a:r>
          </a:p>
          <a:p>
            <a:pPr algn="just"/>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a corto plazo, generalmente se alcanzan de dos a cuatro meses, aunque se pueden lograr en plazos máximos de 12 meses,</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de mediano plazo, entre 12 meses y 5 años, </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a largo plazo, implican casi siempre varios años para su consecución, </a:t>
            </a:r>
          </a:p>
        </p:txBody>
      </p:sp>
    </p:spTree>
    <p:extLst>
      <p:ext uri="{BB962C8B-B14F-4D97-AF65-F5344CB8AC3E}">
        <p14:creationId xmlns:p14="http://schemas.microsoft.com/office/powerpoint/2010/main" val="101670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Clasificación de las metas por su importancia.</a:t>
            </a:r>
          </a:p>
          <a:p>
            <a:pPr algn="just"/>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críticas, son aquellas que son cruciales para la organización y su implementación debe de ser inmediata,</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facilitadoras, son aquellas que nos permiten crear condiciones de negocios o de la situación de la empresa deseables o aquellas que aprovechan una oportunidad de negocios,</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Metas deseables, son aquellas que permiten hacer mejoras en beneficio de la organización, </a:t>
            </a:r>
          </a:p>
        </p:txBody>
      </p:sp>
    </p:spTree>
    <p:extLst>
      <p:ext uri="{BB962C8B-B14F-4D97-AF65-F5344CB8AC3E}">
        <p14:creationId xmlns:p14="http://schemas.microsoft.com/office/powerpoint/2010/main" val="234671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893647"/>
          </a:xfrm>
          <a:prstGeom prst="rect">
            <a:avLst/>
          </a:prstGeom>
          <a:noFill/>
        </p:spPr>
        <p:txBody>
          <a:bodyPr wrap="square" rtlCol="0">
            <a:spAutoFit/>
          </a:bodyPr>
          <a:lstStyle/>
          <a:p>
            <a:pPr algn="just"/>
            <a:r>
              <a:rPr lang="es-MX" sz="2400" dirty="0">
                <a:latin typeface="Arial" pitchFamily="34" charset="0"/>
                <a:cs typeface="Arial" pitchFamily="34" charset="0"/>
              </a:rPr>
              <a:t>Métodos para fijar metas.</a:t>
            </a:r>
          </a:p>
          <a:p>
            <a:pPr algn="just"/>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Desde arriba hacia abajo, la dirección de la unidad fija las metas y cada empleado se le asignan objetivos claros y alineados,</a:t>
            </a:r>
          </a:p>
          <a:p>
            <a:pPr algn="just">
              <a:buFont typeface="Wingdings" pitchFamily="2" charset="2"/>
              <a:buChar char="ü"/>
            </a:pPr>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Desde abajo hacia arriba, los subordinados desarrollan metas individuales y los ejecutivos suelen conjuntarlas e integrarlas en metas de unidad más grandes, </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Normalmente en las organizaciones se utilizan ambos tipos de enfoque, es decir la dirección no traza los objetivos sin consultar a los empleados y los empleados tampoco tienen libre albedrío,</a:t>
            </a:r>
          </a:p>
        </p:txBody>
      </p:sp>
    </p:spTree>
    <p:extLst>
      <p:ext uri="{BB962C8B-B14F-4D97-AF65-F5344CB8AC3E}">
        <p14:creationId xmlns:p14="http://schemas.microsoft.com/office/powerpoint/2010/main" val="2967598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191667"/>
            <a:ext cx="8932983" cy="5632311"/>
          </a:xfrm>
          <a:prstGeom prst="rect">
            <a:avLst/>
          </a:prstGeom>
          <a:noFill/>
        </p:spPr>
        <p:txBody>
          <a:bodyPr wrap="square" rtlCol="0">
            <a:spAutoFit/>
          </a:bodyPr>
          <a:lstStyle/>
          <a:p>
            <a:pPr algn="just"/>
            <a:r>
              <a:rPr lang="es-MX" sz="2400" dirty="0">
                <a:latin typeface="Arial" pitchFamily="34" charset="0"/>
                <a:cs typeface="Arial" pitchFamily="34" charset="0"/>
              </a:rPr>
              <a:t>Metas Inteligentes (SMART).</a:t>
            </a:r>
          </a:p>
          <a:p>
            <a:pPr algn="just"/>
            <a:endParaRPr lang="es-MX" sz="2400" dirty="0">
              <a:latin typeface="Arial" pitchFamily="34" charset="0"/>
              <a:cs typeface="Arial" pitchFamily="34" charset="0"/>
            </a:endParaRPr>
          </a:p>
          <a:p>
            <a:pPr algn="just"/>
            <a:r>
              <a:rPr lang="es-MX" sz="2400" dirty="0">
                <a:latin typeface="Arial" pitchFamily="34" charset="0"/>
                <a:cs typeface="Arial" pitchFamily="34" charset="0"/>
              </a:rPr>
              <a:t>Esta metodología es propuesta por la Universidad de Harvard y se le conoce como meta Smart o inteligente por el acrónimo formado por sus iniciales:</a:t>
            </a:r>
          </a:p>
          <a:p>
            <a:pPr algn="just"/>
            <a:endParaRPr lang="es-MX" sz="2400" dirty="0">
              <a:latin typeface="Arial" pitchFamily="34" charset="0"/>
              <a:cs typeface="Arial" pitchFamily="34" charset="0"/>
            </a:endParaRPr>
          </a:p>
          <a:p>
            <a:pPr algn="just">
              <a:buFont typeface="Wingdings" pitchFamily="2" charset="2"/>
              <a:buChar char="ü"/>
            </a:pPr>
            <a:r>
              <a:rPr lang="es-MX" sz="2400" dirty="0">
                <a:latin typeface="Arial" pitchFamily="34" charset="0"/>
                <a:cs typeface="Arial" pitchFamily="34" charset="0"/>
              </a:rPr>
              <a:t>    </a:t>
            </a:r>
            <a:r>
              <a:rPr lang="es-MX" sz="2400" dirty="0" err="1">
                <a:latin typeface="Arial" pitchFamily="34" charset="0"/>
                <a:cs typeface="Arial" pitchFamily="34" charset="0"/>
              </a:rPr>
              <a:t>Specific</a:t>
            </a:r>
            <a:r>
              <a:rPr lang="es-MX" sz="2400" dirty="0">
                <a:latin typeface="Arial" pitchFamily="34" charset="0"/>
                <a:cs typeface="Arial" pitchFamily="34" charset="0"/>
              </a:rPr>
              <a:t> (específica), usted puede describir los detalles,</a:t>
            </a:r>
          </a:p>
          <a:p>
            <a:pPr algn="just">
              <a:buFont typeface="Wingdings" pitchFamily="2" charset="2"/>
              <a:buChar char="ü"/>
            </a:pPr>
            <a:r>
              <a:rPr lang="es-MX" sz="2400" dirty="0">
                <a:latin typeface="Arial" pitchFamily="34" charset="0"/>
                <a:cs typeface="Arial" pitchFamily="34" charset="0"/>
              </a:rPr>
              <a:t>    </a:t>
            </a:r>
            <a:r>
              <a:rPr lang="es-MX" sz="2400" dirty="0" err="1">
                <a:latin typeface="Arial" pitchFamily="34" charset="0"/>
                <a:cs typeface="Arial" pitchFamily="34" charset="0"/>
              </a:rPr>
              <a:t>Measurable</a:t>
            </a:r>
            <a:r>
              <a:rPr lang="es-MX" sz="2400" dirty="0">
                <a:latin typeface="Arial" pitchFamily="34" charset="0"/>
                <a:cs typeface="Arial" pitchFamily="34" charset="0"/>
              </a:rPr>
              <a:t> (mensurable), puede medirla usando análisis cuantitativos o cualitativos, </a:t>
            </a:r>
          </a:p>
          <a:p>
            <a:pPr algn="just">
              <a:buFont typeface="Wingdings" pitchFamily="2" charset="2"/>
              <a:buChar char="ü"/>
            </a:pPr>
            <a:r>
              <a:rPr lang="es-MX" sz="2400" dirty="0">
                <a:latin typeface="Arial" pitchFamily="34" charset="0"/>
                <a:cs typeface="Arial" pitchFamily="34" charset="0"/>
              </a:rPr>
              <a:t>    </a:t>
            </a:r>
            <a:r>
              <a:rPr lang="es-MX" sz="2400" dirty="0" err="1">
                <a:latin typeface="Arial" pitchFamily="34" charset="0"/>
                <a:cs typeface="Arial" pitchFamily="34" charset="0"/>
              </a:rPr>
              <a:t>Achievable</a:t>
            </a:r>
            <a:r>
              <a:rPr lang="es-MX" sz="2400" dirty="0">
                <a:latin typeface="Arial" pitchFamily="34" charset="0"/>
                <a:cs typeface="Arial" pitchFamily="34" charset="0"/>
              </a:rPr>
              <a:t> (alcanzable), la posibilidad de alcanzar la meta esta vigente,</a:t>
            </a:r>
          </a:p>
          <a:p>
            <a:pPr algn="just">
              <a:buFont typeface="Wingdings" pitchFamily="2" charset="2"/>
              <a:buChar char="ü"/>
            </a:pPr>
            <a:r>
              <a:rPr lang="es-MX" sz="2400" dirty="0">
                <a:latin typeface="Arial" pitchFamily="34" charset="0"/>
                <a:cs typeface="Arial" pitchFamily="34" charset="0"/>
              </a:rPr>
              <a:t>    </a:t>
            </a:r>
            <a:r>
              <a:rPr lang="es-MX" sz="2400" dirty="0" err="1">
                <a:latin typeface="Arial" pitchFamily="34" charset="0"/>
                <a:cs typeface="Arial" pitchFamily="34" charset="0"/>
              </a:rPr>
              <a:t>Realistic</a:t>
            </a:r>
            <a:r>
              <a:rPr lang="es-MX" sz="2400" dirty="0">
                <a:latin typeface="Arial" pitchFamily="34" charset="0"/>
                <a:cs typeface="Arial" pitchFamily="34" charset="0"/>
              </a:rPr>
              <a:t> (real), la meta es realista de acuerdo a la disponibilidad de recursos,</a:t>
            </a:r>
          </a:p>
          <a:p>
            <a:pPr algn="just">
              <a:buFont typeface="Wingdings" pitchFamily="2" charset="2"/>
              <a:buChar char="ü"/>
            </a:pPr>
            <a:r>
              <a:rPr lang="es-MX" sz="2400" dirty="0">
                <a:latin typeface="Arial" pitchFamily="34" charset="0"/>
                <a:cs typeface="Arial" pitchFamily="34" charset="0"/>
              </a:rPr>
              <a:t>    Time </a:t>
            </a:r>
            <a:r>
              <a:rPr lang="es-MX" sz="2400" dirty="0" err="1">
                <a:latin typeface="Arial" pitchFamily="34" charset="0"/>
                <a:cs typeface="Arial" pitchFamily="34" charset="0"/>
              </a:rPr>
              <a:t>limited</a:t>
            </a:r>
            <a:r>
              <a:rPr lang="es-MX" sz="2400" dirty="0">
                <a:latin typeface="Arial" pitchFamily="34" charset="0"/>
                <a:cs typeface="Arial" pitchFamily="34" charset="0"/>
              </a:rPr>
              <a:t> (plazo definido), determina un plazo para ser alcanzada,</a:t>
            </a:r>
          </a:p>
        </p:txBody>
      </p:sp>
    </p:spTree>
    <p:extLst>
      <p:ext uri="{BB962C8B-B14F-4D97-AF65-F5344CB8AC3E}">
        <p14:creationId xmlns:p14="http://schemas.microsoft.com/office/powerpoint/2010/main" val="442571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2677656"/>
          </a:xfrm>
          <a:prstGeom prst="rect">
            <a:avLst/>
          </a:prstGeom>
          <a:noFill/>
        </p:spPr>
        <p:txBody>
          <a:bodyPr wrap="square" rtlCol="0">
            <a:spAutoFit/>
          </a:bodyPr>
          <a:lstStyle/>
          <a:p>
            <a:pPr algn="just"/>
            <a:r>
              <a:rPr lang="es-MX" sz="2400" dirty="0">
                <a:latin typeface="Arial" pitchFamily="34" charset="0"/>
                <a:cs typeface="Arial" pitchFamily="34" charset="0"/>
              </a:rPr>
              <a:t>Ejemplos:</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Mejorar los ingresos,</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Reducir las pérdidas,</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Incrementar el tamaño del rebaño,</a:t>
            </a:r>
          </a:p>
        </p:txBody>
      </p:sp>
      <p:sp>
        <p:nvSpPr>
          <p:cNvPr id="6" name="Signo de multiplicación 5"/>
          <p:cNvSpPr/>
          <p:nvPr/>
        </p:nvSpPr>
        <p:spPr>
          <a:xfrm>
            <a:off x="2610424" y="513127"/>
            <a:ext cx="6930887" cy="6344872"/>
          </a:xfrm>
          <a:prstGeom prst="mathMultiply">
            <a:avLst/>
          </a:prstGeom>
          <a:solidFill>
            <a:srgbClr val="FF0000">
              <a:alpha val="5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07192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3785652"/>
          </a:xfrm>
          <a:prstGeom prst="rect">
            <a:avLst/>
          </a:prstGeom>
          <a:noFill/>
        </p:spPr>
        <p:txBody>
          <a:bodyPr wrap="square" rtlCol="0">
            <a:spAutoFit/>
          </a:bodyPr>
          <a:lstStyle/>
          <a:p>
            <a:pPr algn="just"/>
            <a:r>
              <a:rPr lang="es-MX" sz="2400" dirty="0">
                <a:latin typeface="Arial" pitchFamily="34" charset="0"/>
                <a:cs typeface="Arial" pitchFamily="34" charset="0"/>
              </a:rPr>
              <a:t>Ejemplos:</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Aumentar la cantidad de clientes en un 20 % en los siguientes 6 meses,</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Reducir la tasa de mortalidad antes del destete en los próximos 12 meses,</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Mejorar la tasa de parición a través de la inseminación artificial en 18 meses,</a:t>
            </a:r>
          </a:p>
        </p:txBody>
      </p:sp>
      <p:sp>
        <p:nvSpPr>
          <p:cNvPr id="5" name="Signo más 4"/>
          <p:cNvSpPr/>
          <p:nvPr/>
        </p:nvSpPr>
        <p:spPr>
          <a:xfrm>
            <a:off x="2825260" y="860844"/>
            <a:ext cx="6541477" cy="5520560"/>
          </a:xfrm>
          <a:prstGeom prst="mathPlus">
            <a:avLst/>
          </a:prstGeom>
          <a:solidFill>
            <a:srgbClr val="0080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3312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893647"/>
          </a:xfrm>
          <a:prstGeom prst="rect">
            <a:avLst/>
          </a:prstGeom>
          <a:noFill/>
        </p:spPr>
        <p:txBody>
          <a:bodyPr wrap="square" rtlCol="0">
            <a:spAutoFit/>
          </a:bodyPr>
          <a:lstStyle/>
          <a:p>
            <a:pPr algn="just"/>
            <a:r>
              <a:rPr lang="es-MX" sz="2400" dirty="0">
                <a:latin typeface="Arial" pitchFamily="34" charset="0"/>
                <a:cs typeface="Arial" pitchFamily="34" charset="0"/>
              </a:rPr>
              <a:t>Otra vez: Planeamos, Organizamos, Ejecutamos y Controlamos</a:t>
            </a:r>
          </a:p>
          <a:p>
            <a:pPr algn="just"/>
            <a:endParaRPr lang="es-MX" sz="2400" dirty="0">
              <a:latin typeface="Arial" pitchFamily="34" charset="0"/>
              <a:cs typeface="Arial" pitchFamily="34" charset="0"/>
            </a:endParaRPr>
          </a:p>
          <a:p>
            <a:pPr algn="ctr"/>
            <a:endParaRPr lang="es-MX" sz="2400" dirty="0">
              <a:latin typeface="Arial" pitchFamily="34" charset="0"/>
              <a:cs typeface="Arial" pitchFamily="34" charset="0"/>
            </a:endParaRPr>
          </a:p>
          <a:p>
            <a:pPr algn="ctr"/>
            <a:r>
              <a:rPr lang="es-MX" sz="2400" dirty="0">
                <a:latin typeface="Arial" pitchFamily="34" charset="0"/>
                <a:cs typeface="Arial" pitchFamily="34" charset="0"/>
              </a:rPr>
              <a:t>Objetivo general</a:t>
            </a:r>
          </a:p>
          <a:p>
            <a:pPr algn="ctr"/>
            <a:endParaRPr lang="es-MX" sz="2400" dirty="0">
              <a:latin typeface="Arial" pitchFamily="34" charset="0"/>
              <a:cs typeface="Arial" pitchFamily="34" charset="0"/>
            </a:endParaRPr>
          </a:p>
          <a:p>
            <a:pPr algn="ctr"/>
            <a:endParaRPr lang="es-MX" sz="2400" dirty="0">
              <a:latin typeface="Arial" pitchFamily="34" charset="0"/>
              <a:cs typeface="Arial" pitchFamily="34" charset="0"/>
            </a:endParaRPr>
          </a:p>
          <a:p>
            <a:pPr algn="ctr"/>
            <a:r>
              <a:rPr lang="es-MX" sz="2400" dirty="0">
                <a:latin typeface="Arial" pitchFamily="34" charset="0"/>
                <a:cs typeface="Arial" pitchFamily="34" charset="0"/>
              </a:rPr>
              <a:t>Objetivos específicos			Metas</a:t>
            </a:r>
          </a:p>
          <a:p>
            <a:pPr algn="ctr"/>
            <a:endParaRPr lang="es-MX" sz="2400" dirty="0">
              <a:latin typeface="Arial" pitchFamily="34" charset="0"/>
              <a:cs typeface="Arial" pitchFamily="34" charset="0"/>
            </a:endParaRPr>
          </a:p>
          <a:p>
            <a:pPr algn="ctr"/>
            <a:endParaRPr lang="es-MX" sz="2400" dirty="0">
              <a:latin typeface="Arial" pitchFamily="34" charset="0"/>
              <a:cs typeface="Arial" pitchFamily="34" charset="0"/>
            </a:endParaRPr>
          </a:p>
          <a:p>
            <a:pPr algn="ctr"/>
            <a:r>
              <a:rPr lang="es-MX" sz="2400" dirty="0">
                <a:latin typeface="Arial" pitchFamily="34" charset="0"/>
                <a:cs typeface="Arial" pitchFamily="34" charset="0"/>
              </a:rPr>
              <a:t>FODA</a:t>
            </a:r>
          </a:p>
          <a:p>
            <a:pPr algn="ctr"/>
            <a:endParaRPr lang="es-MX" sz="2400" dirty="0">
              <a:latin typeface="Arial" pitchFamily="34" charset="0"/>
              <a:cs typeface="Arial" pitchFamily="34" charset="0"/>
            </a:endParaRPr>
          </a:p>
          <a:p>
            <a:pPr algn="ctr"/>
            <a:endParaRPr lang="es-MX" sz="2400" dirty="0">
              <a:latin typeface="Arial" pitchFamily="34" charset="0"/>
              <a:cs typeface="Arial" pitchFamily="34" charset="0"/>
            </a:endParaRPr>
          </a:p>
          <a:p>
            <a:pPr algn="ctr"/>
            <a:r>
              <a:rPr lang="es-MX" sz="2400" dirty="0">
                <a:latin typeface="Arial" pitchFamily="34" charset="0"/>
                <a:cs typeface="Arial" pitchFamily="34" charset="0"/>
              </a:rPr>
              <a:t>Línea estratégica de trabajo</a:t>
            </a:r>
          </a:p>
        </p:txBody>
      </p:sp>
      <p:sp>
        <p:nvSpPr>
          <p:cNvPr id="6" name="Flecha: hacia abajo 5"/>
          <p:cNvSpPr/>
          <p:nvPr/>
        </p:nvSpPr>
        <p:spPr>
          <a:xfrm>
            <a:off x="3402036" y="1800665"/>
            <a:ext cx="5387926" cy="4557932"/>
          </a:xfrm>
          <a:prstGeom prst="downArrow">
            <a:avLst/>
          </a:prstGeom>
          <a:solidFill>
            <a:schemeClr val="accent1">
              <a:alpha val="5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97309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893647"/>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Más del 95 % de las fallas de una empresa provienen de la Dirección,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Valor agregado,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En 2013, el PIB agropecuario aportó tan sólo el 3 % de PIB Nacional,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En 2016 el 81 % del crecimiento económico de nuestro país (que por cierto fue muy bajo 2.30 %) fue generado por el mercado interno, </a:t>
            </a:r>
          </a:p>
        </p:txBody>
      </p:sp>
    </p:spTree>
    <p:extLst>
      <p:ext uri="{BB962C8B-B14F-4D97-AF65-F5344CB8AC3E}">
        <p14:creationId xmlns:p14="http://schemas.microsoft.com/office/powerpoint/2010/main" val="4098639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893647"/>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En 1950 la población rural de México era el 57.40 % de la población total del País, mientras que en 2010 es sólo el 22.20 %,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Mercado orgánico en crecimiento,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Modelos de negocios como el </a:t>
            </a:r>
            <a:r>
              <a:rPr lang="es-MX" sz="2400" dirty="0" err="1">
                <a:latin typeface="Arial" pitchFamily="34" charset="0"/>
                <a:cs typeface="Arial" pitchFamily="34" charset="0"/>
              </a:rPr>
              <a:t>Fair</a:t>
            </a:r>
            <a:r>
              <a:rPr lang="es-MX" sz="2400" dirty="0">
                <a:latin typeface="Arial" pitchFamily="34" charset="0"/>
                <a:cs typeface="Arial" pitchFamily="34" charset="0"/>
              </a:rPr>
              <a:t> </a:t>
            </a:r>
            <a:r>
              <a:rPr lang="es-MX" sz="2400" dirty="0" err="1">
                <a:latin typeface="Arial" pitchFamily="34" charset="0"/>
                <a:cs typeface="Arial" pitchFamily="34" charset="0"/>
              </a:rPr>
              <a:t>Trade</a:t>
            </a:r>
            <a:r>
              <a:rPr lang="es-MX" sz="2400" dirty="0">
                <a:latin typeface="Arial" pitchFamily="34" charset="0"/>
                <a:cs typeface="Arial" pitchFamily="34" charset="0"/>
              </a:rPr>
              <a:t>,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Macro tendencias de la población, alimentación más sana, paquetes individuales, solteros, divorciados, familias pequeñas, </a:t>
            </a:r>
          </a:p>
        </p:txBody>
      </p:sp>
    </p:spTree>
    <p:extLst>
      <p:ext uri="{BB962C8B-B14F-4D97-AF65-F5344CB8AC3E}">
        <p14:creationId xmlns:p14="http://schemas.microsoft.com/office/powerpoint/2010/main" val="934096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IBM Watson en USA ofrece asesoría legal en segundos con 90 % de precisión, comparado con el tiempo que le toma a un ser humano (abogado) con una precisión del 70 %,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Facebook tiene un software de reconocimiento de rostros más desarrollado que los humanos,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El diagnóstico de cáncer es 4 veces más preciso a través del uso de nuevas tecnologías en comparación con las enfermeras, </a:t>
            </a:r>
          </a:p>
        </p:txBody>
      </p:sp>
    </p:spTree>
    <p:extLst>
      <p:ext uri="{BB962C8B-B14F-4D97-AF65-F5344CB8AC3E}">
        <p14:creationId xmlns:p14="http://schemas.microsoft.com/office/powerpoint/2010/main" val="4268892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5262979"/>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¿Automóviles autónomos? Si, se espera que en 2018 salga el primero, revolucionando completamente la industria automotriz,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Licencia de conducir, </a:t>
            </a:r>
          </a:p>
          <a:p>
            <a:pPr marL="342900" indent="-342900" algn="just">
              <a:buFont typeface="Wingdings" panose="05000000000000000000" pitchFamily="2" charset="2"/>
              <a:buChar char="ü"/>
            </a:pPr>
            <a:r>
              <a:rPr lang="es-MX" sz="2400" dirty="0">
                <a:latin typeface="Arial" pitchFamily="34" charset="0"/>
                <a:cs typeface="Arial" pitchFamily="34" charset="0"/>
              </a:rPr>
              <a:t>Estacionamientos convertidos en parques, </a:t>
            </a:r>
          </a:p>
          <a:p>
            <a:pPr marL="342900" indent="-342900" algn="just">
              <a:buFont typeface="Wingdings" panose="05000000000000000000" pitchFamily="2" charset="2"/>
              <a:buChar char="ü"/>
            </a:pPr>
            <a:r>
              <a:rPr lang="es-MX" sz="2400" dirty="0">
                <a:latin typeface="Arial" pitchFamily="34" charset="0"/>
                <a:cs typeface="Arial" pitchFamily="34" charset="0"/>
              </a:rPr>
              <a:t>El teléfono llamará al auto, </a:t>
            </a:r>
          </a:p>
          <a:p>
            <a:pPr marL="342900" indent="-342900" algn="just">
              <a:buFont typeface="Wingdings" panose="05000000000000000000" pitchFamily="2" charset="2"/>
              <a:buChar char="ü"/>
            </a:pPr>
            <a:r>
              <a:rPr lang="es-MX" sz="2400" dirty="0">
                <a:latin typeface="Arial" pitchFamily="34" charset="0"/>
                <a:cs typeface="Arial" pitchFamily="34" charset="0"/>
              </a:rPr>
              <a:t>Hoy se tiene 1 accidente por cada 100,000 km, se espera reducir la cifra a 1 accidente cada 10 millones de kilómetros, </a:t>
            </a:r>
          </a:p>
          <a:p>
            <a:pPr marL="342900" indent="-342900" algn="just">
              <a:buFont typeface="Wingdings" panose="05000000000000000000" pitchFamily="2" charset="2"/>
              <a:buChar char="ü"/>
            </a:pPr>
            <a:r>
              <a:rPr lang="es-MX" sz="2400" dirty="0">
                <a:latin typeface="Arial" pitchFamily="34" charset="0"/>
                <a:cs typeface="Arial" pitchFamily="34" charset="0"/>
              </a:rPr>
              <a:t>Los ejecutivos podrán trabajar mientras se desplazan, </a:t>
            </a:r>
          </a:p>
          <a:p>
            <a:pPr marL="342900" indent="-342900" algn="just">
              <a:buFont typeface="Wingdings" panose="05000000000000000000" pitchFamily="2" charset="2"/>
              <a:buChar char="ü"/>
            </a:pPr>
            <a:r>
              <a:rPr lang="es-MX" sz="2400" dirty="0">
                <a:latin typeface="Arial" pitchFamily="34" charset="0"/>
                <a:cs typeface="Arial" pitchFamily="34" charset="0"/>
              </a:rPr>
              <a:t>Se requerirán menos seguros, </a:t>
            </a:r>
          </a:p>
          <a:p>
            <a:pPr marL="342900" indent="-342900" algn="just">
              <a:buFont typeface="Wingdings" panose="05000000000000000000" pitchFamily="2" charset="2"/>
              <a:buChar char="ü"/>
            </a:pPr>
            <a:r>
              <a:rPr lang="es-MX" sz="2400" dirty="0">
                <a:latin typeface="Arial" pitchFamily="34" charset="0"/>
                <a:cs typeface="Arial" pitchFamily="34" charset="0"/>
              </a:rPr>
              <a:t>La gente podrá vivir más lejos, </a:t>
            </a:r>
          </a:p>
        </p:txBody>
      </p:sp>
    </p:spTree>
    <p:extLst>
      <p:ext uri="{BB962C8B-B14F-4D97-AF65-F5344CB8AC3E}">
        <p14:creationId xmlns:p14="http://schemas.microsoft.com/office/powerpoint/2010/main" val="2006580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524315"/>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En 2016 fue el primer año en que se instaló más energía solar que energía fósil,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err="1">
                <a:latin typeface="Arial" pitchFamily="34" charset="0"/>
                <a:cs typeface="Arial" pitchFamily="34" charset="0"/>
              </a:rPr>
              <a:t>Tricorder</a:t>
            </a:r>
            <a:r>
              <a:rPr lang="es-MX" sz="2400" dirty="0">
                <a:latin typeface="Arial" pitchFamily="34" charset="0"/>
                <a:cs typeface="Arial" pitchFamily="34" charset="0"/>
              </a:rPr>
              <a:t> de </a:t>
            </a:r>
            <a:r>
              <a:rPr lang="es-MX" sz="2400" dirty="0" err="1">
                <a:latin typeface="Arial" pitchFamily="34" charset="0"/>
                <a:cs typeface="Arial" pitchFamily="34" charset="0"/>
              </a:rPr>
              <a:t>Star</a:t>
            </a:r>
            <a:r>
              <a:rPr lang="es-MX" sz="2400" dirty="0">
                <a:latin typeface="Arial" pitchFamily="34" charset="0"/>
                <a:cs typeface="Arial" pitchFamily="34" charset="0"/>
              </a:rPr>
              <a:t> </a:t>
            </a:r>
            <a:r>
              <a:rPr lang="es-MX" sz="2400" dirty="0" err="1">
                <a:latin typeface="Arial" pitchFamily="34" charset="0"/>
                <a:cs typeface="Arial" pitchFamily="34" charset="0"/>
              </a:rPr>
              <a:t>Trek</a:t>
            </a:r>
            <a:r>
              <a:rPr lang="es-MX" sz="2400" dirty="0">
                <a:latin typeface="Arial" pitchFamily="34" charset="0"/>
                <a:cs typeface="Arial" pitchFamily="34" charset="0"/>
              </a:rPr>
              <a:t>, lanzará aparato que se conecta al teléfono, escanea la retina, saca muestra de sangre y evalúa el aliento, logrando obtener 54 marcadores biológicos,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Algunas partes de los aviones hoy se imprimen en 3D, se espera que en el año 2027 el 20 % de todo lo que se produce sea impreso, </a:t>
            </a:r>
          </a:p>
        </p:txBody>
      </p:sp>
    </p:spTree>
    <p:extLst>
      <p:ext uri="{BB962C8B-B14F-4D97-AF65-F5344CB8AC3E}">
        <p14:creationId xmlns:p14="http://schemas.microsoft.com/office/powerpoint/2010/main" val="2546047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893647"/>
          </a:xfrm>
          <a:prstGeom prst="rect">
            <a:avLst/>
          </a:prstGeom>
          <a:noFill/>
        </p:spPr>
        <p:txBody>
          <a:bodyPr wrap="square" rtlCol="0">
            <a:spAutoFit/>
          </a:bodyPr>
          <a:lstStyle/>
          <a:p>
            <a:pPr algn="just"/>
            <a:r>
              <a:rPr lang="es-MX" sz="2400" dirty="0">
                <a:latin typeface="Arial" pitchFamily="34" charset="0"/>
                <a:cs typeface="Arial" pitchFamily="34" charset="0"/>
              </a:rPr>
              <a:t>Para tener en consideración al momento de iniciar su Plan:</a:t>
            </a:r>
          </a:p>
          <a:p>
            <a:pPr algn="just"/>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Se planea lanzar un robot de 100 USD para tareas en el campo,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Se espera que el próximo año se puedan tener los primeros bistecs producido en caja Petri. Hoy el 30 % de la superficie dedicada al agro se destina a la ganadería, </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¿Aún piensa que lo que sucede en el mundo no le afecta?</a:t>
            </a:r>
          </a:p>
          <a:p>
            <a:pPr marL="342900" indent="-342900" algn="just">
              <a:buFont typeface="Wingdings" panose="05000000000000000000" pitchFamily="2" charset="2"/>
              <a:buChar char="ü"/>
            </a:pPr>
            <a:endParaRPr lang="es-MX" sz="2400" dirty="0">
              <a:latin typeface="Arial" pitchFamily="34" charset="0"/>
              <a:cs typeface="Arial" pitchFamily="34" charset="0"/>
            </a:endParaRPr>
          </a:p>
          <a:p>
            <a:pPr marL="342900" indent="-342900" algn="just">
              <a:buFont typeface="Wingdings" panose="05000000000000000000" pitchFamily="2" charset="2"/>
              <a:buChar char="ü"/>
            </a:pPr>
            <a:r>
              <a:rPr lang="es-MX" sz="2400" dirty="0">
                <a:latin typeface="Arial" pitchFamily="34" charset="0"/>
                <a:cs typeface="Arial" pitchFamily="34" charset="0"/>
              </a:rPr>
              <a:t>Uber, </a:t>
            </a:r>
            <a:r>
              <a:rPr lang="es-MX" sz="2400" dirty="0" err="1">
                <a:latin typeface="Arial" pitchFamily="34" charset="0"/>
                <a:cs typeface="Arial" pitchFamily="34" charset="0"/>
              </a:rPr>
              <a:t>Trivago</a:t>
            </a:r>
            <a:r>
              <a:rPr lang="es-MX" sz="2400" dirty="0">
                <a:latin typeface="Arial" pitchFamily="34" charset="0"/>
                <a:cs typeface="Arial" pitchFamily="34" charset="0"/>
              </a:rPr>
              <a:t>, Despegar, no tienen autos, hoteles o aviones pero son los que más venden,</a:t>
            </a:r>
            <a:r>
              <a:rPr lang="es-MX" sz="2400" dirty="0">
                <a:solidFill>
                  <a:schemeClr val="bg1">
                    <a:lumMod val="85000"/>
                  </a:schemeClr>
                </a:solidFill>
                <a:latin typeface="Arial" pitchFamily="34" charset="0"/>
                <a:cs typeface="Arial" pitchFamily="34" charset="0"/>
              </a:rPr>
              <a:t> (</a:t>
            </a:r>
            <a:r>
              <a:rPr lang="es-MX" sz="2400" dirty="0" err="1">
                <a:solidFill>
                  <a:schemeClr val="bg1">
                    <a:lumMod val="85000"/>
                  </a:schemeClr>
                </a:solidFill>
                <a:latin typeface="Arial" pitchFamily="34" charset="0"/>
                <a:cs typeface="Arial" pitchFamily="34" charset="0"/>
              </a:rPr>
              <a:t>Udo</a:t>
            </a:r>
            <a:r>
              <a:rPr lang="es-MX" sz="2400" dirty="0">
                <a:solidFill>
                  <a:schemeClr val="bg1">
                    <a:lumMod val="85000"/>
                  </a:schemeClr>
                </a:solidFill>
                <a:latin typeface="Arial" pitchFamily="34" charset="0"/>
                <a:cs typeface="Arial" pitchFamily="34" charset="0"/>
              </a:rPr>
              <a:t> Gallup), </a:t>
            </a:r>
          </a:p>
        </p:txBody>
      </p:sp>
    </p:spTree>
    <p:extLst>
      <p:ext uri="{BB962C8B-B14F-4D97-AF65-F5344CB8AC3E}">
        <p14:creationId xmlns:p14="http://schemas.microsoft.com/office/powerpoint/2010/main" val="847242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blip>
          <a:stretch>
            <a:fillRect/>
          </a:stretch>
        </p:blipFill>
        <p:spPr>
          <a:xfrm>
            <a:off x="0" y="0"/>
            <a:ext cx="12192000" cy="6857999"/>
          </a:xfrm>
          <a:prstGeom prst="rect">
            <a:avLst/>
          </a:prstGeom>
        </p:spPr>
      </p:pic>
      <p:sp>
        <p:nvSpPr>
          <p:cNvPr id="2" name="CuadroTexto 1"/>
          <p:cNvSpPr txBox="1"/>
          <p:nvPr/>
        </p:nvSpPr>
        <p:spPr>
          <a:xfrm>
            <a:off x="0" y="168812"/>
            <a:ext cx="12192000" cy="523220"/>
          </a:xfrm>
          <a:prstGeom prst="rect">
            <a:avLst/>
          </a:prstGeom>
          <a:noFill/>
        </p:spPr>
        <p:txBody>
          <a:bodyPr wrap="square" rtlCol="0">
            <a:spAutoFit/>
          </a:bodyPr>
          <a:lstStyle/>
          <a:p>
            <a:pPr algn="ctr"/>
            <a:r>
              <a:rPr lang="es-MX" sz="2800" b="1" dirty="0">
                <a:latin typeface="Arial" panose="020B0604020202020204" pitchFamily="34" charset="0"/>
                <a:cs typeface="Arial" panose="020B0604020202020204" pitchFamily="34" charset="0"/>
              </a:rPr>
              <a:t>La Administración</a:t>
            </a:r>
          </a:p>
        </p:txBody>
      </p:sp>
      <p:sp>
        <p:nvSpPr>
          <p:cNvPr id="3" name="CuadroTexto 2"/>
          <p:cNvSpPr txBox="1"/>
          <p:nvPr/>
        </p:nvSpPr>
        <p:spPr>
          <a:xfrm>
            <a:off x="1629508" y="1337439"/>
            <a:ext cx="8932983" cy="4154984"/>
          </a:xfrm>
          <a:prstGeom prst="rect">
            <a:avLst/>
          </a:prstGeom>
          <a:noFill/>
        </p:spPr>
        <p:txBody>
          <a:bodyPr wrap="square" rtlCol="0">
            <a:spAutoFit/>
          </a:bodyPr>
          <a:lstStyle/>
          <a:p>
            <a:pPr algn="ctr"/>
            <a:r>
              <a:rPr lang="es-MX" sz="2400" dirty="0">
                <a:latin typeface="Arial" pitchFamily="34" charset="0"/>
                <a:cs typeface="Arial" pitchFamily="34" charset="0"/>
                <a:hlinkClick r:id="rId3"/>
              </a:rPr>
              <a:t>www.ssprofesionales.com</a:t>
            </a:r>
          </a:p>
          <a:p>
            <a:pPr algn="ctr"/>
            <a:endParaRPr lang="es-MX" sz="2400" dirty="0">
              <a:latin typeface="Arial" pitchFamily="34" charset="0"/>
              <a:cs typeface="Arial" pitchFamily="34" charset="0"/>
              <a:hlinkClick r:id="rId3"/>
            </a:endParaRPr>
          </a:p>
          <a:p>
            <a:pPr algn="ctr"/>
            <a:r>
              <a:rPr lang="es-MX" sz="2400" dirty="0">
                <a:latin typeface="Arial" pitchFamily="34" charset="0"/>
                <a:cs typeface="Arial" pitchFamily="34" charset="0"/>
                <a:hlinkClick r:id="rId3"/>
              </a:rPr>
              <a:t>www.portalagropecuario.com.mx</a:t>
            </a:r>
          </a:p>
          <a:p>
            <a:pPr algn="ctr"/>
            <a:endParaRPr lang="es-MX" sz="2400" dirty="0">
              <a:latin typeface="Arial" pitchFamily="34" charset="0"/>
              <a:cs typeface="Arial" pitchFamily="34" charset="0"/>
              <a:hlinkClick r:id="rId3"/>
            </a:endParaRPr>
          </a:p>
          <a:p>
            <a:pPr algn="ctr"/>
            <a:r>
              <a:rPr lang="es-MX" sz="2400" dirty="0">
                <a:latin typeface="Arial" pitchFamily="34" charset="0"/>
                <a:cs typeface="Arial" pitchFamily="34" charset="0"/>
                <a:hlinkClick r:id="rId3"/>
              </a:rPr>
              <a:t>www.educa-agro.com</a:t>
            </a:r>
          </a:p>
          <a:p>
            <a:pPr algn="ctr"/>
            <a:endParaRPr lang="es-MX" sz="2400" dirty="0">
              <a:latin typeface="Arial" pitchFamily="34" charset="0"/>
              <a:cs typeface="Arial" pitchFamily="34" charset="0"/>
              <a:hlinkClick r:id="rId3"/>
            </a:endParaRPr>
          </a:p>
          <a:p>
            <a:pPr algn="ctr"/>
            <a:r>
              <a:rPr lang="es-MX" sz="2400" b="1" dirty="0">
                <a:solidFill>
                  <a:schemeClr val="tx1">
                    <a:lumMod val="85000"/>
                    <a:lumOff val="15000"/>
                  </a:schemeClr>
                </a:solidFill>
                <a:highlight>
                  <a:srgbClr val="C0C0C0"/>
                </a:highlight>
                <a:latin typeface="Arial" pitchFamily="34" charset="0"/>
                <a:cs typeface="Arial" pitchFamily="34" charset="0"/>
                <a:hlinkClick r:id="rId3"/>
              </a:rPr>
              <a:t>www.subastagro.com</a:t>
            </a:r>
          </a:p>
          <a:p>
            <a:pPr algn="ctr"/>
            <a:endParaRPr lang="es-MX" sz="2400" b="1" dirty="0">
              <a:solidFill>
                <a:schemeClr val="tx1">
                  <a:lumMod val="85000"/>
                  <a:lumOff val="15000"/>
                </a:schemeClr>
              </a:solidFill>
              <a:highlight>
                <a:srgbClr val="C0C0C0"/>
              </a:highlight>
              <a:latin typeface="Arial" pitchFamily="34" charset="0"/>
              <a:cs typeface="Arial" pitchFamily="34" charset="0"/>
              <a:hlinkClick r:id="rId3"/>
            </a:endParaRPr>
          </a:p>
          <a:p>
            <a:pPr algn="ctr"/>
            <a:r>
              <a:rPr lang="es-MX" sz="2400" b="1" dirty="0">
                <a:solidFill>
                  <a:schemeClr val="tx1">
                    <a:lumMod val="85000"/>
                    <a:lumOff val="15000"/>
                  </a:schemeClr>
                </a:solidFill>
                <a:highlight>
                  <a:srgbClr val="C0C0C0"/>
                </a:highlight>
                <a:latin typeface="Arial" pitchFamily="34" charset="0"/>
                <a:cs typeface="Arial" pitchFamily="34" charset="0"/>
                <a:hlinkClick r:id="rId3"/>
              </a:rPr>
              <a:t>www.ripsagrol.org</a:t>
            </a:r>
          </a:p>
          <a:p>
            <a:pPr algn="ctr"/>
            <a:endParaRPr lang="es-MX" sz="2400" b="1" dirty="0">
              <a:solidFill>
                <a:schemeClr val="tx1">
                  <a:lumMod val="85000"/>
                  <a:lumOff val="15000"/>
                </a:schemeClr>
              </a:solidFill>
              <a:highlight>
                <a:srgbClr val="C0C0C0"/>
              </a:highlight>
              <a:latin typeface="Arial" pitchFamily="34" charset="0"/>
              <a:cs typeface="Arial" pitchFamily="34" charset="0"/>
              <a:hlinkClick r:id="rId3"/>
            </a:endParaRPr>
          </a:p>
          <a:p>
            <a:pPr algn="ctr"/>
            <a:r>
              <a:rPr lang="es-MX" sz="2400" b="1" dirty="0">
                <a:solidFill>
                  <a:schemeClr val="tx1">
                    <a:lumMod val="85000"/>
                    <a:lumOff val="15000"/>
                  </a:schemeClr>
                </a:solidFill>
                <a:highlight>
                  <a:srgbClr val="C0C0C0"/>
                </a:highlight>
                <a:latin typeface="Arial" pitchFamily="34" charset="0"/>
                <a:cs typeface="Arial" pitchFamily="34" charset="0"/>
                <a:hlinkClick r:id="rId3"/>
              </a:rPr>
              <a:t>www.clickylisto.com.mx</a:t>
            </a:r>
            <a:endParaRPr lang="es-MX" sz="2400" b="1" dirty="0">
              <a:solidFill>
                <a:schemeClr val="tx1">
                  <a:lumMod val="85000"/>
                  <a:lumOff val="15000"/>
                </a:schemeClr>
              </a:solidFill>
              <a:highlight>
                <a:srgbClr val="C0C0C0"/>
              </a:highlight>
              <a:latin typeface="Arial" pitchFamily="34" charset="0"/>
              <a:cs typeface="Arial" pitchFamily="34" charset="0"/>
            </a:endParaRPr>
          </a:p>
        </p:txBody>
      </p:sp>
    </p:spTree>
    <p:extLst>
      <p:ext uri="{BB962C8B-B14F-4D97-AF65-F5344CB8AC3E}">
        <p14:creationId xmlns:p14="http://schemas.microsoft.com/office/powerpoint/2010/main" val="2380933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12192000" cy="6857999"/>
          </a:xfrm>
          <a:prstGeom prst="rect">
            <a:avLst/>
          </a:prstGeom>
        </p:spPr>
      </p:pic>
      <p:sp>
        <p:nvSpPr>
          <p:cNvPr id="2" name="CuadroTexto 1"/>
          <p:cNvSpPr txBox="1"/>
          <p:nvPr/>
        </p:nvSpPr>
        <p:spPr>
          <a:xfrm>
            <a:off x="1" y="4035395"/>
            <a:ext cx="12192000" cy="1446550"/>
          </a:xfrm>
          <a:prstGeom prst="rect">
            <a:avLst/>
          </a:prstGeom>
          <a:noFill/>
        </p:spPr>
        <p:txBody>
          <a:bodyPr wrap="square" rtlCol="0">
            <a:spAutoFit/>
          </a:bodyPr>
          <a:lstStyle/>
          <a:p>
            <a:pPr algn="ctr"/>
            <a:r>
              <a:rPr lang="es-MX" sz="4400" b="1" dirty="0">
                <a:latin typeface="Arial" panose="020B0604020202020204" pitchFamily="34" charset="0"/>
                <a:cs typeface="Arial" panose="020B0604020202020204" pitchFamily="34" charset="0"/>
              </a:rPr>
              <a:t>“Visión empresarial, una de las fallas más </a:t>
            </a:r>
          </a:p>
          <a:p>
            <a:pPr algn="ctr"/>
            <a:r>
              <a:rPr lang="es-MX" sz="4400" b="1" dirty="0">
                <a:latin typeface="Arial" panose="020B0604020202020204" pitchFamily="34" charset="0"/>
                <a:cs typeface="Arial" panose="020B0604020202020204" pitchFamily="34" charset="0"/>
              </a:rPr>
              <a:t>recurrentes del sector agropecuario”</a:t>
            </a:r>
          </a:p>
        </p:txBody>
      </p:sp>
      <p:sp>
        <p:nvSpPr>
          <p:cNvPr id="5" name="CuadroTexto 4"/>
          <p:cNvSpPr txBox="1"/>
          <p:nvPr/>
        </p:nvSpPr>
        <p:spPr>
          <a:xfrm>
            <a:off x="-2" y="1444595"/>
            <a:ext cx="12192002" cy="769441"/>
          </a:xfrm>
          <a:prstGeom prst="rect">
            <a:avLst/>
          </a:prstGeom>
          <a:noFill/>
        </p:spPr>
        <p:txBody>
          <a:bodyPr wrap="square" rtlCol="0">
            <a:spAutoFit/>
          </a:bodyPr>
          <a:lstStyle/>
          <a:p>
            <a:pPr algn="ctr"/>
            <a:r>
              <a:rPr lang="es-MX" sz="4400" b="1" dirty="0">
                <a:latin typeface="Arial" panose="020B0604020202020204" pitchFamily="34" charset="0"/>
                <a:cs typeface="Arial" panose="020B0604020202020204" pitchFamily="34" charset="0"/>
              </a:rPr>
              <a:t>¡Muchas gracias!</a:t>
            </a:r>
          </a:p>
        </p:txBody>
      </p:sp>
    </p:spTree>
    <p:extLst>
      <p:ext uri="{BB962C8B-B14F-4D97-AF65-F5344CB8AC3E}">
        <p14:creationId xmlns:p14="http://schemas.microsoft.com/office/powerpoint/2010/main" val="2805580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69534317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3189</TotalTime>
  <Words>1629</Words>
  <Application>Microsoft Office PowerPoint</Application>
  <PresentationFormat>Panorámica</PresentationFormat>
  <Paragraphs>255</Paragraphs>
  <Slides>30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Yuri Gabriel Resendez Morales</dc:creator>
  <cp:lastModifiedBy>Yuri Gabriel Resendez Morales</cp:lastModifiedBy>
  <cp:revision>42</cp:revision>
  <dcterms:created xsi:type="dcterms:W3CDTF">2016-09-21T19:08:31Z</dcterms:created>
  <dcterms:modified xsi:type="dcterms:W3CDTF">2017-04-26T15:48:46Z</dcterms:modified>
</cp:coreProperties>
</file>